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3"/>
  </p:notesMasterIdLst>
  <p:sldIdLst>
    <p:sldId id="256" r:id="rId2"/>
    <p:sldId id="262" r:id="rId3"/>
    <p:sldId id="257" r:id="rId4"/>
    <p:sldId id="258" r:id="rId5"/>
    <p:sldId id="259" r:id="rId6"/>
    <p:sldId id="263" r:id="rId7"/>
    <p:sldId id="266" r:id="rId8"/>
    <p:sldId id="264" r:id="rId9"/>
    <p:sldId id="265" r:id="rId10"/>
    <p:sldId id="260" r:id="rId11"/>
    <p:sldId id="26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71981" autoAdjust="0"/>
  </p:normalViewPr>
  <p:slideViewPr>
    <p:cSldViewPr snapToGrid="0">
      <p:cViewPr varScale="1">
        <p:scale>
          <a:sx n="82" d="100"/>
          <a:sy n="82" d="100"/>
        </p:scale>
        <p:origin x="1710"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202373-B1AB-4F70-88B0-D3AA2953CF1E}" type="datetimeFigureOut">
              <a:rPr lang="en-CA" smtClean="0"/>
              <a:t>09/04/2018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5DB64C-1F3B-470A-B7A0-A84D51200972}" type="slidenum">
              <a:rPr lang="en-CA" smtClean="0"/>
              <a:t>‹#›</a:t>
            </a:fld>
            <a:endParaRPr lang="en-CA"/>
          </a:p>
        </p:txBody>
      </p:sp>
    </p:spTree>
    <p:extLst>
      <p:ext uri="{BB962C8B-B14F-4D97-AF65-F5344CB8AC3E}">
        <p14:creationId xmlns:p14="http://schemas.microsoft.com/office/powerpoint/2010/main" val="384949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kern="1200" dirty="0">
                <a:solidFill>
                  <a:schemeClr val="tx1"/>
                </a:solidFill>
                <a:effectLst/>
                <a:latin typeface="+mn-lt"/>
                <a:ea typeface="+mn-ea"/>
                <a:cs typeface="+mn-cs"/>
              </a:rPr>
              <a:t>The benefit of computing a </a:t>
            </a:r>
            <a:r>
              <a:rPr lang="en-CA" sz="1200" kern="1200" dirty="0" err="1">
                <a:solidFill>
                  <a:schemeClr val="tx1"/>
                </a:solidFill>
                <a:effectLst/>
                <a:latin typeface="+mn-lt"/>
                <a:ea typeface="+mn-ea"/>
                <a:cs typeface="+mn-cs"/>
              </a:rPr>
              <a:t>Tutte</a:t>
            </a:r>
            <a:r>
              <a:rPr lang="en-CA" sz="1200" kern="1200" dirty="0">
                <a:solidFill>
                  <a:schemeClr val="tx1"/>
                </a:solidFill>
                <a:effectLst/>
                <a:latin typeface="+mn-lt"/>
                <a:ea typeface="+mn-ea"/>
                <a:cs typeface="+mn-cs"/>
              </a:rPr>
              <a:t> embedding is that it allows a 2.5D or 3D model to be flattened and visualized in 2D with appropriate distortion. For example, viewing the map of Earth on a glove yields very different visual results to viewing Earth mapped to a rectangle as we often do. Countries near the North and South poles become distorted incorrectly. </a:t>
            </a:r>
          </a:p>
          <a:p>
            <a:r>
              <a:rPr lang="en-CA" sz="1200" kern="1200" dirty="0">
                <a:solidFill>
                  <a:schemeClr val="tx1"/>
                </a:solidFill>
                <a:effectLst/>
                <a:latin typeface="+mn-lt"/>
                <a:ea typeface="+mn-ea"/>
                <a:cs typeface="+mn-cs"/>
              </a:rPr>
              <a:t>A </a:t>
            </a:r>
            <a:r>
              <a:rPr lang="en-CA" sz="1200" kern="1200" dirty="0" err="1">
                <a:solidFill>
                  <a:schemeClr val="tx1"/>
                </a:solidFill>
                <a:effectLst/>
                <a:latin typeface="+mn-lt"/>
                <a:ea typeface="+mn-ea"/>
                <a:cs typeface="+mn-cs"/>
              </a:rPr>
              <a:t>Tutte</a:t>
            </a:r>
            <a:r>
              <a:rPr lang="en-CA" sz="1200" kern="1200" dirty="0">
                <a:solidFill>
                  <a:schemeClr val="tx1"/>
                </a:solidFill>
                <a:effectLst/>
                <a:latin typeface="+mn-lt"/>
                <a:ea typeface="+mn-ea"/>
                <a:cs typeface="+mn-cs"/>
              </a:rPr>
              <a:t> embedding of a 2.5D model, in some cases, could lead to reduced storage space since the z coordinates do not need to be stored and the information is accurately compressed.</a:t>
            </a:r>
          </a:p>
          <a:p>
            <a:endParaRPr lang="en-CA" dirty="0"/>
          </a:p>
        </p:txBody>
      </p:sp>
      <p:sp>
        <p:nvSpPr>
          <p:cNvPr id="4" name="Slide Number Placeholder 3"/>
          <p:cNvSpPr>
            <a:spLocks noGrp="1"/>
          </p:cNvSpPr>
          <p:nvPr>
            <p:ph type="sldNum" sz="quarter" idx="10"/>
          </p:nvPr>
        </p:nvSpPr>
        <p:spPr/>
        <p:txBody>
          <a:bodyPr/>
          <a:lstStyle/>
          <a:p>
            <a:fld id="{BE5DB64C-1F3B-470A-B7A0-A84D51200972}" type="slidenum">
              <a:rPr lang="en-CA" smtClean="0"/>
              <a:t>2</a:t>
            </a:fld>
            <a:endParaRPr lang="en-CA"/>
          </a:p>
        </p:txBody>
      </p:sp>
    </p:spTree>
    <p:extLst>
      <p:ext uri="{BB962C8B-B14F-4D97-AF65-F5344CB8AC3E}">
        <p14:creationId xmlns:p14="http://schemas.microsoft.com/office/powerpoint/2010/main" val="652583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kern="1200" dirty="0">
                <a:solidFill>
                  <a:schemeClr val="tx1"/>
                </a:solidFill>
                <a:effectLst/>
                <a:latin typeface="+mn-lt"/>
                <a:ea typeface="+mn-ea"/>
                <a:cs typeface="+mn-cs"/>
              </a:rPr>
              <a:t>A </a:t>
            </a:r>
            <a:r>
              <a:rPr lang="en-CA" sz="1200" kern="1200" dirty="0" err="1">
                <a:solidFill>
                  <a:schemeClr val="tx1"/>
                </a:solidFill>
                <a:effectLst/>
                <a:latin typeface="+mn-lt"/>
                <a:ea typeface="+mn-ea"/>
                <a:cs typeface="+mn-cs"/>
              </a:rPr>
              <a:t>Tutte</a:t>
            </a:r>
            <a:r>
              <a:rPr lang="en-CA" sz="1200" kern="1200" dirty="0">
                <a:solidFill>
                  <a:schemeClr val="tx1"/>
                </a:solidFill>
                <a:effectLst/>
                <a:latin typeface="+mn-lt"/>
                <a:ea typeface="+mn-ea"/>
                <a:cs typeface="+mn-cs"/>
              </a:rPr>
              <a:t> embedding or barycentric embedding of a connected planar graph is a crossing-free straight-line embedding with the properties that the outer face is a convex polygon and that each interior vertex is at the average (or barycenter) of its neighbors' positions</a:t>
            </a:r>
            <a:br>
              <a:rPr lang="en-CA" sz="1200" kern="1200" dirty="0">
                <a:solidFill>
                  <a:schemeClr val="tx1"/>
                </a:solidFill>
                <a:effectLst/>
                <a:latin typeface="+mn-lt"/>
                <a:ea typeface="+mn-ea"/>
                <a:cs typeface="+mn-cs"/>
              </a:rPr>
            </a:br>
            <a:br>
              <a:rPr lang="en-CA" sz="1200" kern="1200" dirty="0">
                <a:solidFill>
                  <a:schemeClr val="tx1"/>
                </a:solidFill>
                <a:effectLst/>
                <a:latin typeface="+mn-lt"/>
                <a:ea typeface="+mn-ea"/>
                <a:cs typeface="+mn-cs"/>
              </a:rPr>
            </a:br>
            <a:r>
              <a:rPr lang="en-CA" sz="1200" kern="1200" dirty="0">
                <a:solidFill>
                  <a:schemeClr val="tx1"/>
                </a:solidFill>
                <a:effectLst/>
                <a:latin typeface="+mn-lt"/>
                <a:ea typeface="+mn-ea"/>
                <a:cs typeface="+mn-cs"/>
              </a:rPr>
              <a:t>We will see different weighting schemes that differ from this average position</a:t>
            </a: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If the outer polygon is fixed, this condition on the interior vertices determines their position uniquely as the solution to a system of linear equations</a:t>
            </a:r>
          </a:p>
          <a:p>
            <a:endParaRPr lang="en-CA" sz="1200" kern="1200" dirty="0">
              <a:solidFill>
                <a:schemeClr val="tx1"/>
              </a:solidFill>
              <a:effectLst/>
              <a:latin typeface="+mn-lt"/>
              <a:ea typeface="+mn-ea"/>
              <a:cs typeface="+mn-cs"/>
            </a:endParaRPr>
          </a:p>
          <a:p>
            <a:r>
              <a:rPr lang="en-CA" sz="1200" kern="1200" dirty="0" err="1">
                <a:solidFill>
                  <a:schemeClr val="tx1"/>
                </a:solidFill>
                <a:effectLst/>
                <a:latin typeface="+mn-lt"/>
                <a:ea typeface="+mn-ea"/>
                <a:cs typeface="+mn-cs"/>
              </a:rPr>
              <a:t>Tutte's</a:t>
            </a:r>
            <a:r>
              <a:rPr lang="en-CA" sz="1200" kern="1200" dirty="0">
                <a:solidFill>
                  <a:schemeClr val="tx1"/>
                </a:solidFill>
                <a:effectLst/>
                <a:latin typeface="+mn-lt"/>
                <a:ea typeface="+mn-ea"/>
                <a:cs typeface="+mn-cs"/>
              </a:rPr>
              <a:t> spring theorem, proven by W. T. </a:t>
            </a:r>
            <a:r>
              <a:rPr lang="en-CA" sz="1200" kern="1200" dirty="0" err="1">
                <a:solidFill>
                  <a:schemeClr val="tx1"/>
                </a:solidFill>
                <a:effectLst/>
                <a:latin typeface="+mn-lt"/>
                <a:ea typeface="+mn-ea"/>
                <a:cs typeface="+mn-cs"/>
              </a:rPr>
              <a:t>Tutte</a:t>
            </a:r>
            <a:r>
              <a:rPr lang="en-CA" sz="1200" kern="1200" dirty="0">
                <a:solidFill>
                  <a:schemeClr val="tx1"/>
                </a:solidFill>
                <a:effectLst/>
                <a:latin typeface="+mn-lt"/>
                <a:ea typeface="+mn-ea"/>
                <a:cs typeface="+mn-cs"/>
              </a:rPr>
              <a:t> (1963), states that this unique solution is always crossing-free, and more strongly that every face of the resulting planar embedding is convex [1]. It is called the spring theorem because such an embedding can be found as the equilibrium position for a system of springs representing the edges of the graph</a:t>
            </a:r>
            <a:endParaRPr lang="en-CA" dirty="0"/>
          </a:p>
        </p:txBody>
      </p:sp>
      <p:sp>
        <p:nvSpPr>
          <p:cNvPr id="4" name="Slide Number Placeholder 3"/>
          <p:cNvSpPr>
            <a:spLocks noGrp="1"/>
          </p:cNvSpPr>
          <p:nvPr>
            <p:ph type="sldNum" sz="quarter" idx="10"/>
          </p:nvPr>
        </p:nvSpPr>
        <p:spPr/>
        <p:txBody>
          <a:bodyPr/>
          <a:lstStyle/>
          <a:p>
            <a:fld id="{BE5DB64C-1F3B-470A-B7A0-A84D51200972}" type="slidenum">
              <a:rPr lang="en-CA" smtClean="0"/>
              <a:t>3</a:t>
            </a:fld>
            <a:endParaRPr lang="en-CA"/>
          </a:p>
        </p:txBody>
      </p:sp>
    </p:spTree>
    <p:extLst>
      <p:ext uri="{BB962C8B-B14F-4D97-AF65-F5344CB8AC3E}">
        <p14:creationId xmlns:p14="http://schemas.microsoft.com/office/powerpoint/2010/main" val="34860529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Uniform-Laplacian:</a:t>
            </a:r>
          </a:p>
          <a:p>
            <a:r>
              <a:rPr lang="en-CA" sz="1200" kern="1200" dirty="0">
                <a:solidFill>
                  <a:schemeClr val="tx1"/>
                </a:solidFill>
                <a:effectLst/>
                <a:latin typeface="+mn-lt"/>
                <a:ea typeface="+mn-ea"/>
                <a:cs typeface="+mn-cs"/>
              </a:rPr>
              <a:t>applies uniform weights to neighbouring vertices. Simple to build but does not take geometry into account</a:t>
            </a:r>
            <a:endParaRPr lang="en-CA" dirty="0"/>
          </a:p>
          <a:p>
            <a:endParaRPr lang="en-CA" dirty="0"/>
          </a:p>
          <a:p>
            <a:r>
              <a:rPr lang="en-CA" dirty="0"/>
              <a:t>Laplace-</a:t>
            </a:r>
            <a:r>
              <a:rPr lang="en-CA" dirty="0" err="1"/>
              <a:t>beltrami</a:t>
            </a:r>
            <a:r>
              <a:rPr lang="en-CA" dirty="0"/>
              <a:t>:</a:t>
            </a:r>
          </a:p>
          <a:p>
            <a:r>
              <a:rPr lang="en-CA" sz="1200" kern="1200" dirty="0">
                <a:solidFill>
                  <a:schemeClr val="tx1"/>
                </a:solidFill>
                <a:effectLst/>
                <a:latin typeface="+mn-lt"/>
                <a:ea typeface="+mn-ea"/>
                <a:cs typeface="+mn-cs"/>
              </a:rPr>
              <a:t>This scheme takes the geometry of the mesh into account. That is, it captures triangle angles and edge lengths, and thus will adapt the parameterization according to the geometry of the shape</a:t>
            </a:r>
          </a:p>
          <a:p>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Mean-value:</a:t>
            </a:r>
          </a:p>
          <a:p>
            <a:r>
              <a:rPr lang="en-CA" sz="1200" kern="1200" dirty="0">
                <a:solidFill>
                  <a:schemeClr val="tx1"/>
                </a:solidFill>
                <a:effectLst/>
                <a:latin typeface="+mn-lt"/>
                <a:ea typeface="+mn-ea"/>
                <a:cs typeface="+mn-cs"/>
              </a:rPr>
              <a:t>based on the Mean Value Theorem</a:t>
            </a:r>
          </a:p>
          <a:p>
            <a:r>
              <a:rPr lang="en-CA" sz="1200" kern="1200" dirty="0">
                <a:solidFill>
                  <a:schemeClr val="tx1"/>
                </a:solidFill>
                <a:effectLst/>
                <a:latin typeface="+mn-lt"/>
                <a:ea typeface="+mn-ea"/>
                <a:cs typeface="+mn-cs"/>
              </a:rPr>
              <a:t>generalization of barycentric weights</a:t>
            </a:r>
            <a:endParaRPr lang="en-CA" dirty="0"/>
          </a:p>
        </p:txBody>
      </p:sp>
      <p:sp>
        <p:nvSpPr>
          <p:cNvPr id="4" name="Slide Number Placeholder 3"/>
          <p:cNvSpPr>
            <a:spLocks noGrp="1"/>
          </p:cNvSpPr>
          <p:nvPr>
            <p:ph type="sldNum" sz="quarter" idx="10"/>
          </p:nvPr>
        </p:nvSpPr>
        <p:spPr/>
        <p:txBody>
          <a:bodyPr/>
          <a:lstStyle/>
          <a:p>
            <a:fld id="{BE5DB64C-1F3B-470A-B7A0-A84D51200972}" type="slidenum">
              <a:rPr lang="en-CA" smtClean="0"/>
              <a:t>6</a:t>
            </a:fld>
            <a:endParaRPr lang="en-CA"/>
          </a:p>
        </p:txBody>
      </p:sp>
    </p:spTree>
    <p:extLst>
      <p:ext uri="{BB962C8B-B14F-4D97-AF65-F5344CB8AC3E}">
        <p14:creationId xmlns:p14="http://schemas.microsoft.com/office/powerpoint/2010/main" val="3725904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BE5DB64C-1F3B-470A-B7A0-A84D51200972}" type="slidenum">
              <a:rPr lang="en-CA" smtClean="0"/>
              <a:t>8</a:t>
            </a:fld>
            <a:endParaRPr lang="en-CA"/>
          </a:p>
        </p:txBody>
      </p:sp>
    </p:spTree>
    <p:extLst>
      <p:ext uri="{BB962C8B-B14F-4D97-AF65-F5344CB8AC3E}">
        <p14:creationId xmlns:p14="http://schemas.microsoft.com/office/powerpoint/2010/main" val="1919619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BE5DB64C-1F3B-470A-B7A0-A84D51200972}" type="slidenum">
              <a:rPr lang="en-CA" smtClean="0"/>
              <a:t>9</a:t>
            </a:fld>
            <a:endParaRPr lang="en-CA"/>
          </a:p>
        </p:txBody>
      </p:sp>
    </p:spTree>
    <p:extLst>
      <p:ext uri="{BB962C8B-B14F-4D97-AF65-F5344CB8AC3E}">
        <p14:creationId xmlns:p14="http://schemas.microsoft.com/office/powerpoint/2010/main" val="8735664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kern="1200" dirty="0">
                <a:solidFill>
                  <a:schemeClr val="tx1"/>
                </a:solidFill>
                <a:effectLst/>
                <a:latin typeface="+mn-lt"/>
                <a:ea typeface="+mn-ea"/>
                <a:cs typeface="+mn-cs"/>
              </a:rPr>
              <a:t>This scheme takes the geometry of the mesh into account. That is, it captures triangle angles and edge lengths, and thus will adapt the parameterization according to the geometry of the shape</a:t>
            </a:r>
            <a:endParaRPr lang="en-CA" dirty="0"/>
          </a:p>
        </p:txBody>
      </p:sp>
      <p:sp>
        <p:nvSpPr>
          <p:cNvPr id="4" name="Slide Number Placeholder 3"/>
          <p:cNvSpPr>
            <a:spLocks noGrp="1"/>
          </p:cNvSpPr>
          <p:nvPr>
            <p:ph type="sldNum" sz="quarter" idx="10"/>
          </p:nvPr>
        </p:nvSpPr>
        <p:spPr/>
        <p:txBody>
          <a:bodyPr/>
          <a:lstStyle/>
          <a:p>
            <a:fld id="{BE5DB64C-1F3B-470A-B7A0-A84D51200972}" type="slidenum">
              <a:rPr lang="en-CA" smtClean="0"/>
              <a:t>10</a:t>
            </a:fld>
            <a:endParaRPr lang="en-CA"/>
          </a:p>
        </p:txBody>
      </p:sp>
    </p:spTree>
    <p:extLst>
      <p:ext uri="{BB962C8B-B14F-4D97-AF65-F5344CB8AC3E}">
        <p14:creationId xmlns:p14="http://schemas.microsoft.com/office/powerpoint/2010/main" val="30545998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4/9/2018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4/9/2018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4/9/2018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4/9/2018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4/9/2018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4/9/2018</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4/9/2018</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4/9/2018</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4/9/2018</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0472B-EF1B-4278-8FD4-52C9CBC9603B}"/>
              </a:ext>
            </a:extLst>
          </p:cNvPr>
          <p:cNvSpPr>
            <a:spLocks noGrp="1"/>
          </p:cNvSpPr>
          <p:nvPr>
            <p:ph type="ctrTitle"/>
          </p:nvPr>
        </p:nvSpPr>
        <p:spPr>
          <a:xfrm>
            <a:off x="1154955" y="961260"/>
            <a:ext cx="8825658" cy="3329581"/>
          </a:xfrm>
        </p:spPr>
        <p:txBody>
          <a:bodyPr/>
          <a:lstStyle/>
          <a:p>
            <a:r>
              <a:rPr lang="en-CA" sz="4800" b="1" dirty="0"/>
              <a:t>Embedding Triangulated Terrain Models</a:t>
            </a:r>
          </a:p>
        </p:txBody>
      </p:sp>
      <p:sp>
        <p:nvSpPr>
          <p:cNvPr id="3" name="Subtitle 2">
            <a:extLst>
              <a:ext uri="{FF2B5EF4-FFF2-40B4-BE49-F238E27FC236}">
                <a16:creationId xmlns:a16="http://schemas.microsoft.com/office/drawing/2014/main" id="{895DB1BD-026E-42F8-AC4F-FBA7C66526D3}"/>
              </a:ext>
            </a:extLst>
          </p:cNvPr>
          <p:cNvSpPr>
            <a:spLocks noGrp="1"/>
          </p:cNvSpPr>
          <p:nvPr>
            <p:ph type="subTitle" idx="1"/>
          </p:nvPr>
        </p:nvSpPr>
        <p:spPr/>
        <p:txBody>
          <a:bodyPr/>
          <a:lstStyle/>
          <a:p>
            <a:r>
              <a:rPr lang="en-CA" dirty="0"/>
              <a:t>Lee Glendenning</a:t>
            </a:r>
          </a:p>
        </p:txBody>
      </p:sp>
    </p:spTree>
    <p:extLst>
      <p:ext uri="{BB962C8B-B14F-4D97-AF65-F5344CB8AC3E}">
        <p14:creationId xmlns:p14="http://schemas.microsoft.com/office/powerpoint/2010/main" val="3276888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A5531-D7B9-42D9-BD22-E5C04DBDC6EE}"/>
              </a:ext>
            </a:extLst>
          </p:cNvPr>
          <p:cNvSpPr>
            <a:spLocks noGrp="1"/>
          </p:cNvSpPr>
          <p:nvPr>
            <p:ph type="title"/>
          </p:nvPr>
        </p:nvSpPr>
        <p:spPr/>
        <p:txBody>
          <a:bodyPr/>
          <a:lstStyle/>
          <a:p>
            <a:r>
              <a:rPr lang="en-CA" dirty="0"/>
              <a:t>Conclusion</a:t>
            </a:r>
          </a:p>
        </p:txBody>
      </p:sp>
      <p:sp>
        <p:nvSpPr>
          <p:cNvPr id="3" name="Content Placeholder 2">
            <a:extLst>
              <a:ext uri="{FF2B5EF4-FFF2-40B4-BE49-F238E27FC236}">
                <a16:creationId xmlns:a16="http://schemas.microsoft.com/office/drawing/2014/main" id="{CB3881A7-1BBE-4AC5-995A-2F3E0AAEA554}"/>
              </a:ext>
            </a:extLst>
          </p:cNvPr>
          <p:cNvSpPr>
            <a:spLocks noGrp="1"/>
          </p:cNvSpPr>
          <p:nvPr>
            <p:ph idx="1"/>
          </p:nvPr>
        </p:nvSpPr>
        <p:spPr/>
        <p:txBody>
          <a:bodyPr/>
          <a:lstStyle/>
          <a:p>
            <a:r>
              <a:rPr lang="en-CA" dirty="0"/>
              <a:t>Embedding found in polynomial time by solving the system of equations</a:t>
            </a:r>
          </a:p>
          <a:p>
            <a:pPr lvl="1"/>
            <a:r>
              <a:rPr lang="en-CA" dirty="0"/>
              <a:t>Set up sparse matrix O(n)</a:t>
            </a:r>
          </a:p>
          <a:p>
            <a:pPr lvl="1"/>
            <a:r>
              <a:rPr lang="en-CA" dirty="0"/>
              <a:t>Solve linear system O(n</a:t>
            </a:r>
            <a:r>
              <a:rPr lang="en-CA" baseline="30000" dirty="0"/>
              <a:t>3</a:t>
            </a:r>
            <a:r>
              <a:rPr lang="en-CA" dirty="0"/>
              <a:t>) in worst case but sparse matrix =&gt; better</a:t>
            </a:r>
          </a:p>
          <a:p>
            <a:pPr lvl="2"/>
            <a:r>
              <a:rPr lang="en-CA" dirty="0"/>
              <a:t>LDL decomposition</a:t>
            </a:r>
          </a:p>
          <a:p>
            <a:pPr lvl="1"/>
            <a:endParaRPr lang="en-CA" dirty="0"/>
          </a:p>
          <a:p>
            <a:r>
              <a:rPr lang="en-CA" dirty="0"/>
              <a:t>Linear space – store mesh once</a:t>
            </a:r>
          </a:p>
          <a:p>
            <a:endParaRPr lang="en-CA" dirty="0"/>
          </a:p>
          <a:p>
            <a:r>
              <a:rPr lang="en-CA" dirty="0"/>
              <a:t>Laplace-</a:t>
            </a:r>
            <a:r>
              <a:rPr lang="en-CA" dirty="0" err="1"/>
              <a:t>Beltrami</a:t>
            </a:r>
            <a:r>
              <a:rPr lang="en-CA" dirty="0"/>
              <a:t> yields best results (theoretically)</a:t>
            </a:r>
          </a:p>
          <a:p>
            <a:pPr lvl="1"/>
            <a:r>
              <a:rPr lang="en-CA" dirty="0"/>
              <a:t>Captures triangle angles and edge lengths in parameterization</a:t>
            </a:r>
          </a:p>
        </p:txBody>
      </p:sp>
    </p:spTree>
    <p:extLst>
      <p:ext uri="{BB962C8B-B14F-4D97-AF65-F5344CB8AC3E}">
        <p14:creationId xmlns:p14="http://schemas.microsoft.com/office/powerpoint/2010/main" val="31904790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87221-A692-4DD8-A8F4-6C7A46067701}"/>
              </a:ext>
            </a:extLst>
          </p:cNvPr>
          <p:cNvSpPr>
            <a:spLocks noGrp="1"/>
          </p:cNvSpPr>
          <p:nvPr>
            <p:ph type="title"/>
          </p:nvPr>
        </p:nvSpPr>
        <p:spPr/>
        <p:txBody>
          <a:bodyPr/>
          <a:lstStyle/>
          <a:p>
            <a:r>
              <a:rPr lang="en-CA" dirty="0"/>
              <a:t>Thank you</a:t>
            </a:r>
          </a:p>
        </p:txBody>
      </p:sp>
      <p:sp>
        <p:nvSpPr>
          <p:cNvPr id="3" name="Content Placeholder 2">
            <a:extLst>
              <a:ext uri="{FF2B5EF4-FFF2-40B4-BE49-F238E27FC236}">
                <a16:creationId xmlns:a16="http://schemas.microsoft.com/office/drawing/2014/main" id="{478B8AD4-E5A5-4F04-839B-304B2685AFA5}"/>
              </a:ext>
            </a:extLst>
          </p:cNvPr>
          <p:cNvSpPr>
            <a:spLocks noGrp="1"/>
          </p:cNvSpPr>
          <p:nvPr>
            <p:ph idx="1"/>
          </p:nvPr>
        </p:nvSpPr>
        <p:spPr/>
        <p:txBody>
          <a:bodyPr/>
          <a:lstStyle/>
          <a:p>
            <a:r>
              <a:rPr lang="en-CA" dirty="0"/>
              <a:t>Questions?</a:t>
            </a:r>
          </a:p>
        </p:txBody>
      </p:sp>
    </p:spTree>
    <p:extLst>
      <p:ext uri="{BB962C8B-B14F-4D97-AF65-F5344CB8AC3E}">
        <p14:creationId xmlns:p14="http://schemas.microsoft.com/office/powerpoint/2010/main" val="593355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A0271-95C0-4BE5-8658-595FA7697F78}"/>
              </a:ext>
            </a:extLst>
          </p:cNvPr>
          <p:cNvSpPr>
            <a:spLocks noGrp="1"/>
          </p:cNvSpPr>
          <p:nvPr>
            <p:ph type="title"/>
          </p:nvPr>
        </p:nvSpPr>
        <p:spPr/>
        <p:txBody>
          <a:bodyPr/>
          <a:lstStyle/>
          <a:p>
            <a:r>
              <a:rPr lang="en-CA" dirty="0"/>
              <a:t>Motivation</a:t>
            </a:r>
          </a:p>
        </p:txBody>
      </p:sp>
      <p:sp>
        <p:nvSpPr>
          <p:cNvPr id="3" name="Content Placeholder 2">
            <a:extLst>
              <a:ext uri="{FF2B5EF4-FFF2-40B4-BE49-F238E27FC236}">
                <a16:creationId xmlns:a16="http://schemas.microsoft.com/office/drawing/2014/main" id="{AD732E8F-4AB3-4626-ACFF-70C1E660139A}"/>
              </a:ext>
            </a:extLst>
          </p:cNvPr>
          <p:cNvSpPr>
            <a:spLocks noGrp="1"/>
          </p:cNvSpPr>
          <p:nvPr>
            <p:ph idx="1"/>
          </p:nvPr>
        </p:nvSpPr>
        <p:spPr/>
        <p:txBody>
          <a:bodyPr/>
          <a:lstStyle/>
          <a:p>
            <a:r>
              <a:rPr lang="en-CA" dirty="0"/>
              <a:t>Terrain visualization</a:t>
            </a:r>
          </a:p>
          <a:p>
            <a:endParaRPr lang="en-CA" dirty="0"/>
          </a:p>
          <a:p>
            <a:r>
              <a:rPr lang="en-CA" dirty="0"/>
              <a:t>Compress 2.5D to 2D with accurate distortion</a:t>
            </a:r>
          </a:p>
          <a:p>
            <a:endParaRPr lang="en-CA" dirty="0"/>
          </a:p>
          <a:p>
            <a:r>
              <a:rPr lang="en-CA" dirty="0"/>
              <a:t>Accuracy depends on weighting scheme</a:t>
            </a:r>
          </a:p>
        </p:txBody>
      </p:sp>
    </p:spTree>
    <p:extLst>
      <p:ext uri="{BB962C8B-B14F-4D97-AF65-F5344CB8AC3E}">
        <p14:creationId xmlns:p14="http://schemas.microsoft.com/office/powerpoint/2010/main" val="1452305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517B7-6D8E-49DF-A49A-EB431B56906B}"/>
              </a:ext>
            </a:extLst>
          </p:cNvPr>
          <p:cNvSpPr>
            <a:spLocks noGrp="1"/>
          </p:cNvSpPr>
          <p:nvPr>
            <p:ph type="title"/>
          </p:nvPr>
        </p:nvSpPr>
        <p:spPr/>
        <p:txBody>
          <a:bodyPr/>
          <a:lstStyle/>
          <a:p>
            <a:r>
              <a:rPr lang="en-CA" dirty="0"/>
              <a:t>Introduction</a:t>
            </a:r>
          </a:p>
        </p:txBody>
      </p:sp>
      <p:sp>
        <p:nvSpPr>
          <p:cNvPr id="3" name="Content Placeholder 2">
            <a:extLst>
              <a:ext uri="{FF2B5EF4-FFF2-40B4-BE49-F238E27FC236}">
                <a16:creationId xmlns:a16="http://schemas.microsoft.com/office/drawing/2014/main" id="{5873E781-3568-4393-8C6E-B6F17E33A8E8}"/>
              </a:ext>
            </a:extLst>
          </p:cNvPr>
          <p:cNvSpPr>
            <a:spLocks noGrp="1"/>
          </p:cNvSpPr>
          <p:nvPr>
            <p:ph idx="1"/>
          </p:nvPr>
        </p:nvSpPr>
        <p:spPr/>
        <p:txBody>
          <a:bodyPr/>
          <a:lstStyle/>
          <a:p>
            <a:r>
              <a:rPr lang="en-CA" dirty="0" err="1"/>
              <a:t>Tutte</a:t>
            </a:r>
            <a:r>
              <a:rPr lang="en-CA" dirty="0"/>
              <a:t> embedding (barycentric embedding)</a:t>
            </a:r>
          </a:p>
          <a:p>
            <a:pPr lvl="1"/>
            <a:r>
              <a:rPr lang="en-CA" dirty="0"/>
              <a:t>Outer face convex</a:t>
            </a:r>
          </a:p>
          <a:p>
            <a:pPr lvl="1"/>
            <a:r>
              <a:rPr lang="en-CA" dirty="0"/>
              <a:t>Interior vertices at average location of neighbours (barycenter)</a:t>
            </a:r>
          </a:p>
          <a:p>
            <a:pPr lvl="1"/>
            <a:endParaRPr lang="en-CA" dirty="0"/>
          </a:p>
          <a:p>
            <a:r>
              <a:rPr lang="en-CA" dirty="0"/>
              <a:t>Vertex position determined by solution to system of linear equations</a:t>
            </a:r>
          </a:p>
          <a:p>
            <a:endParaRPr lang="en-CA" dirty="0"/>
          </a:p>
          <a:p>
            <a:r>
              <a:rPr lang="en-CA" dirty="0" err="1"/>
              <a:t>Tutte’s</a:t>
            </a:r>
            <a:r>
              <a:rPr lang="en-CA" dirty="0"/>
              <a:t> spring theorem (1963)</a:t>
            </a:r>
          </a:p>
          <a:p>
            <a:pPr lvl="1"/>
            <a:r>
              <a:rPr lang="en-CA" dirty="0"/>
              <a:t>Unique solution always planar</a:t>
            </a:r>
          </a:p>
          <a:p>
            <a:pPr lvl="1"/>
            <a:r>
              <a:rPr lang="en-CA" dirty="0"/>
              <a:t>Every face of the planar embedding is convex</a:t>
            </a:r>
          </a:p>
          <a:p>
            <a:endParaRPr lang="en-CA" dirty="0"/>
          </a:p>
        </p:txBody>
      </p:sp>
    </p:spTree>
    <p:extLst>
      <p:ext uri="{BB962C8B-B14F-4D97-AF65-F5344CB8AC3E}">
        <p14:creationId xmlns:p14="http://schemas.microsoft.com/office/powerpoint/2010/main" val="1977680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893E1-A01C-4EDA-A257-509C4C118B7E}"/>
              </a:ext>
            </a:extLst>
          </p:cNvPr>
          <p:cNvSpPr>
            <a:spLocks noGrp="1"/>
          </p:cNvSpPr>
          <p:nvPr>
            <p:ph type="title"/>
          </p:nvPr>
        </p:nvSpPr>
        <p:spPr/>
        <p:txBody>
          <a:bodyPr/>
          <a:lstStyle/>
          <a:p>
            <a:r>
              <a:rPr lang="en-CA" dirty="0"/>
              <a:t>Example</a:t>
            </a:r>
          </a:p>
        </p:txBody>
      </p:sp>
      <p:pic>
        <p:nvPicPr>
          <p:cNvPr id="4" name="Picture 3" descr="https://upload.wikimedia.org/wikipedia/commons/thumb/3/37/Tutte_cube.svg/270px-Tutte_cube.svg.png">
            <a:extLst>
              <a:ext uri="{FF2B5EF4-FFF2-40B4-BE49-F238E27FC236}">
                <a16:creationId xmlns:a16="http://schemas.microsoft.com/office/drawing/2014/main" id="{763D3EF4-DDDE-443E-A732-366E6B2A3AA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013593" y="2272463"/>
            <a:ext cx="4669757" cy="3951873"/>
          </a:xfrm>
          <a:prstGeom prst="rect">
            <a:avLst/>
          </a:prstGeom>
          <a:solidFill>
            <a:schemeClr val="tx1"/>
          </a:solidFill>
          <a:ln>
            <a:noFill/>
          </a:ln>
        </p:spPr>
      </p:pic>
    </p:spTree>
    <p:extLst>
      <p:ext uri="{BB962C8B-B14F-4D97-AF65-F5344CB8AC3E}">
        <p14:creationId xmlns:p14="http://schemas.microsoft.com/office/powerpoint/2010/main" val="3942250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971D-5BCD-4498-BB29-B060B98DA4B1}"/>
              </a:ext>
            </a:extLst>
          </p:cNvPr>
          <p:cNvSpPr>
            <a:spLocks noGrp="1"/>
          </p:cNvSpPr>
          <p:nvPr>
            <p:ph type="title"/>
          </p:nvPr>
        </p:nvSpPr>
        <p:spPr/>
        <p:txBody>
          <a:bodyPr/>
          <a:lstStyle/>
          <a:p>
            <a:r>
              <a:rPr lang="en-CA" dirty="0"/>
              <a:t>Implementation</a:t>
            </a:r>
          </a:p>
        </p:txBody>
      </p:sp>
      <p:sp>
        <p:nvSpPr>
          <p:cNvPr id="3" name="Content Placeholder 2">
            <a:extLst>
              <a:ext uri="{FF2B5EF4-FFF2-40B4-BE49-F238E27FC236}">
                <a16:creationId xmlns:a16="http://schemas.microsoft.com/office/drawing/2014/main" id="{5BFFC9B1-2111-47F5-99DA-F63FBE01254E}"/>
              </a:ext>
            </a:extLst>
          </p:cNvPr>
          <p:cNvSpPr>
            <a:spLocks noGrp="1"/>
          </p:cNvSpPr>
          <p:nvPr>
            <p:ph idx="1"/>
          </p:nvPr>
        </p:nvSpPr>
        <p:spPr/>
        <p:txBody>
          <a:bodyPr/>
          <a:lstStyle/>
          <a:p>
            <a:r>
              <a:rPr lang="en-CA" dirty="0"/>
              <a:t>Input: triangulated mesh with convex boundary (.</a:t>
            </a:r>
            <a:r>
              <a:rPr lang="en-CA" dirty="0" err="1"/>
              <a:t>obj</a:t>
            </a:r>
            <a:r>
              <a:rPr lang="en-CA" dirty="0"/>
              <a:t>)</a:t>
            </a:r>
          </a:p>
          <a:p>
            <a:endParaRPr lang="en-CA" dirty="0"/>
          </a:p>
          <a:p>
            <a:r>
              <a:rPr lang="en-CA" dirty="0"/>
              <a:t>Libraries: </a:t>
            </a:r>
            <a:r>
              <a:rPr lang="en-CA" dirty="0" err="1"/>
              <a:t>OpenMesh</a:t>
            </a:r>
            <a:r>
              <a:rPr lang="en-CA" dirty="0"/>
              <a:t>, Eigen</a:t>
            </a:r>
          </a:p>
          <a:p>
            <a:pPr marL="0" indent="0">
              <a:buNone/>
            </a:pPr>
            <a:endParaRPr lang="en-CA" dirty="0"/>
          </a:p>
          <a:p>
            <a:r>
              <a:rPr lang="en-CA" dirty="0"/>
              <a:t>Output: flattened mesh with parameterization saved as texture coordinates</a:t>
            </a:r>
          </a:p>
          <a:p>
            <a:endParaRPr lang="en-CA" dirty="0"/>
          </a:p>
          <a:p>
            <a:r>
              <a:rPr lang="en-CA" dirty="0"/>
              <a:t>Visualize results using MeshLab by texturing mesh</a:t>
            </a:r>
          </a:p>
          <a:p>
            <a:endParaRPr lang="en-CA" dirty="0"/>
          </a:p>
        </p:txBody>
      </p:sp>
      <p:pic>
        <p:nvPicPr>
          <p:cNvPr id="4" name="Picture 3" descr="C:\Users\The Boss\Desktop\School\COMP 5900Y\A2\pattern.png">
            <a:extLst>
              <a:ext uri="{FF2B5EF4-FFF2-40B4-BE49-F238E27FC236}">
                <a16:creationId xmlns:a16="http://schemas.microsoft.com/office/drawing/2014/main" id="{198F2CFA-CADC-4D2D-8D6E-9A7D78D3E9F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787424" y="4778985"/>
            <a:ext cx="1285875" cy="1285875"/>
          </a:xfrm>
          <a:prstGeom prst="rect">
            <a:avLst/>
          </a:prstGeom>
          <a:noFill/>
          <a:ln>
            <a:noFill/>
          </a:ln>
        </p:spPr>
      </p:pic>
    </p:spTree>
    <p:extLst>
      <p:ext uri="{BB962C8B-B14F-4D97-AF65-F5344CB8AC3E}">
        <p14:creationId xmlns:p14="http://schemas.microsoft.com/office/powerpoint/2010/main" val="2983199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3B03F-EAC3-498F-BD70-DA6B6BE21344}"/>
              </a:ext>
            </a:extLst>
          </p:cNvPr>
          <p:cNvSpPr>
            <a:spLocks noGrp="1"/>
          </p:cNvSpPr>
          <p:nvPr>
            <p:ph type="title"/>
          </p:nvPr>
        </p:nvSpPr>
        <p:spPr/>
        <p:txBody>
          <a:bodyPr/>
          <a:lstStyle/>
          <a:p>
            <a:r>
              <a:rPr lang="en-CA" dirty="0"/>
              <a:t>Weighting Schemes</a:t>
            </a:r>
          </a:p>
        </p:txBody>
      </p:sp>
      <p:sp>
        <p:nvSpPr>
          <p:cNvPr id="3" name="Content Placeholder 2">
            <a:extLst>
              <a:ext uri="{FF2B5EF4-FFF2-40B4-BE49-F238E27FC236}">
                <a16:creationId xmlns:a16="http://schemas.microsoft.com/office/drawing/2014/main" id="{16510098-EEAF-4648-B97C-F505407683AD}"/>
              </a:ext>
            </a:extLst>
          </p:cNvPr>
          <p:cNvSpPr>
            <a:spLocks noGrp="1"/>
          </p:cNvSpPr>
          <p:nvPr>
            <p:ph idx="1"/>
          </p:nvPr>
        </p:nvSpPr>
        <p:spPr>
          <a:xfrm>
            <a:off x="2450849" y="1853248"/>
            <a:ext cx="8946541" cy="4195481"/>
          </a:xfrm>
        </p:spPr>
        <p:txBody>
          <a:bodyPr/>
          <a:lstStyle/>
          <a:p>
            <a:r>
              <a:rPr lang="en-CA" dirty="0"/>
              <a:t>Uniform Laplacian:</a:t>
            </a:r>
          </a:p>
          <a:p>
            <a:endParaRPr lang="en-CA" dirty="0"/>
          </a:p>
          <a:p>
            <a:endParaRPr lang="en-CA" dirty="0"/>
          </a:p>
          <a:p>
            <a:endParaRPr lang="en-CA" dirty="0"/>
          </a:p>
          <a:p>
            <a:r>
              <a:rPr lang="en-CA" dirty="0"/>
              <a:t>Laplace-</a:t>
            </a:r>
            <a:r>
              <a:rPr lang="en-CA" dirty="0" err="1"/>
              <a:t>Beltrami</a:t>
            </a:r>
            <a:r>
              <a:rPr lang="en-CA" dirty="0"/>
              <a:t>:</a:t>
            </a:r>
          </a:p>
          <a:p>
            <a:endParaRPr lang="en-CA" dirty="0"/>
          </a:p>
          <a:p>
            <a:endParaRPr lang="en-CA" dirty="0"/>
          </a:p>
          <a:p>
            <a:endParaRPr lang="en-CA" dirty="0"/>
          </a:p>
          <a:p>
            <a:r>
              <a:rPr lang="en-CA" dirty="0"/>
              <a:t>Mean-value:</a:t>
            </a:r>
          </a:p>
        </p:txBody>
      </p:sp>
      <p:pic>
        <p:nvPicPr>
          <p:cNvPr id="4" name="Picture 3">
            <a:extLst>
              <a:ext uri="{FF2B5EF4-FFF2-40B4-BE49-F238E27FC236}">
                <a16:creationId xmlns:a16="http://schemas.microsoft.com/office/drawing/2014/main" id="{96C12980-8418-49BE-B407-089A84ADDA11}"/>
              </a:ext>
            </a:extLst>
          </p:cNvPr>
          <p:cNvPicPr/>
          <p:nvPr/>
        </p:nvPicPr>
        <p:blipFill rotWithShape="1">
          <a:blip r:embed="rId3"/>
          <a:srcRect l="59936" t="48765" r="18750" b="21396"/>
          <a:stretch/>
        </p:blipFill>
        <p:spPr bwMode="auto">
          <a:xfrm>
            <a:off x="6053121" y="4774782"/>
            <a:ext cx="4527350" cy="2083218"/>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992FEA24-81F3-43E7-8913-28E30870403E}"/>
              </a:ext>
            </a:extLst>
          </p:cNvPr>
          <p:cNvPicPr/>
          <p:nvPr/>
        </p:nvPicPr>
        <p:blipFill rotWithShape="1">
          <a:blip r:embed="rId4"/>
          <a:srcRect l="59936" t="58518" r="18590" b="11735"/>
          <a:stretch/>
        </p:blipFill>
        <p:spPr bwMode="auto">
          <a:xfrm>
            <a:off x="6053121" y="2671089"/>
            <a:ext cx="4527350" cy="2061218"/>
          </a:xfrm>
          <a:prstGeom prst="rect">
            <a:avLst/>
          </a:prstGeom>
          <a:ln>
            <a:noFill/>
          </a:ln>
          <a:extLst>
            <a:ext uri="{53640926-AAD7-44D8-BBD7-CCE9431645EC}">
              <a14:shadowObscured xmlns:a14="http://schemas.microsoft.com/office/drawing/2010/main"/>
            </a:ext>
          </a:extLst>
        </p:spPr>
      </p:pic>
      <p:pic>
        <p:nvPicPr>
          <p:cNvPr id="6" name="Picture 5">
            <a:extLst>
              <a:ext uri="{FF2B5EF4-FFF2-40B4-BE49-F238E27FC236}">
                <a16:creationId xmlns:a16="http://schemas.microsoft.com/office/drawing/2014/main" id="{B33ED641-69ED-4D6D-85F1-F9E3DA082E08}"/>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6672541" y="960486"/>
            <a:ext cx="3288509" cy="1658189"/>
          </a:xfrm>
          <a:prstGeom prst="rect">
            <a:avLst/>
          </a:prstGeom>
          <a:noFill/>
          <a:ln>
            <a:noFill/>
          </a:ln>
        </p:spPr>
      </p:pic>
    </p:spTree>
    <p:extLst>
      <p:ext uri="{BB962C8B-B14F-4D97-AF65-F5344CB8AC3E}">
        <p14:creationId xmlns:p14="http://schemas.microsoft.com/office/powerpoint/2010/main" val="3915230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5519B-BACB-46DA-8753-84E685EC39E8}"/>
              </a:ext>
            </a:extLst>
          </p:cNvPr>
          <p:cNvSpPr>
            <a:spLocks noGrp="1"/>
          </p:cNvSpPr>
          <p:nvPr>
            <p:ph type="title"/>
          </p:nvPr>
        </p:nvSpPr>
        <p:spPr/>
        <p:txBody>
          <a:bodyPr/>
          <a:lstStyle/>
          <a:p>
            <a:r>
              <a:rPr lang="en-CA" dirty="0"/>
              <a:t>System of Equations</a:t>
            </a:r>
          </a:p>
        </p:txBody>
      </p:sp>
      <p:sp>
        <p:nvSpPr>
          <p:cNvPr id="3" name="Content Placeholder 2">
            <a:extLst>
              <a:ext uri="{FF2B5EF4-FFF2-40B4-BE49-F238E27FC236}">
                <a16:creationId xmlns:a16="http://schemas.microsoft.com/office/drawing/2014/main" id="{32DA4BD4-3780-41CB-8A3B-B8107947642C}"/>
              </a:ext>
            </a:extLst>
          </p:cNvPr>
          <p:cNvSpPr>
            <a:spLocks noGrp="1"/>
          </p:cNvSpPr>
          <p:nvPr>
            <p:ph idx="1"/>
          </p:nvPr>
        </p:nvSpPr>
        <p:spPr/>
        <p:txBody>
          <a:bodyPr/>
          <a:lstStyle/>
          <a:p>
            <a:r>
              <a:rPr lang="en-CA" dirty="0"/>
              <a:t>For boundary vertices, a</a:t>
            </a:r>
            <a:r>
              <a:rPr lang="en-CA" baseline="-25000" dirty="0"/>
              <a:t>i,i </a:t>
            </a:r>
            <a:r>
              <a:rPr lang="en-CA" dirty="0"/>
              <a:t>= 0</a:t>
            </a:r>
          </a:p>
          <a:p>
            <a:endParaRPr lang="en-CA" dirty="0"/>
          </a:p>
          <a:p>
            <a:r>
              <a:rPr lang="en-CA" dirty="0"/>
              <a:t>If a</a:t>
            </a:r>
            <a:r>
              <a:rPr lang="en-CA" baseline="-25000" dirty="0"/>
              <a:t>i,j</a:t>
            </a:r>
            <a:r>
              <a:rPr lang="en-CA" dirty="0"/>
              <a:t> not an edge, a</a:t>
            </a:r>
            <a:r>
              <a:rPr lang="en-CA" baseline="-25000" dirty="0"/>
              <a:t>i,j</a:t>
            </a:r>
            <a:r>
              <a:rPr lang="en-CA" dirty="0"/>
              <a:t> = 0</a:t>
            </a:r>
          </a:p>
          <a:p>
            <a:endParaRPr lang="en-CA" dirty="0"/>
          </a:p>
          <a:p>
            <a:r>
              <a:rPr lang="en-CA" dirty="0"/>
              <a:t>u, v vectors: hold x and y coordinate value of each vertex in mesh</a:t>
            </a:r>
          </a:p>
          <a:p>
            <a:endParaRPr lang="en-CA" dirty="0"/>
          </a:p>
          <a:p>
            <a:r>
              <a:rPr lang="en-CA" dirty="0"/>
              <a:t>Solve 2 linear systems: au = x, </a:t>
            </a:r>
            <a:r>
              <a:rPr lang="en-CA" dirty="0" err="1"/>
              <a:t>av</a:t>
            </a:r>
            <a:r>
              <a:rPr lang="en-CA" dirty="0"/>
              <a:t> = y</a:t>
            </a:r>
          </a:p>
          <a:p>
            <a:endParaRPr lang="en-CA" dirty="0"/>
          </a:p>
          <a:p>
            <a:r>
              <a:rPr lang="en-CA" dirty="0"/>
              <a:t>X and y become the parameterization</a:t>
            </a:r>
          </a:p>
        </p:txBody>
      </p:sp>
    </p:spTree>
    <p:extLst>
      <p:ext uri="{BB962C8B-B14F-4D97-AF65-F5344CB8AC3E}">
        <p14:creationId xmlns:p14="http://schemas.microsoft.com/office/powerpoint/2010/main" val="4266911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516EA-8562-4A61-9720-0EAF3B64F042}"/>
              </a:ext>
            </a:extLst>
          </p:cNvPr>
          <p:cNvSpPr>
            <a:spLocks noGrp="1"/>
          </p:cNvSpPr>
          <p:nvPr>
            <p:ph type="title"/>
          </p:nvPr>
        </p:nvSpPr>
        <p:spPr/>
        <p:txBody>
          <a:bodyPr/>
          <a:lstStyle/>
          <a:p>
            <a:r>
              <a:rPr lang="en-CA" dirty="0"/>
              <a:t>Results</a:t>
            </a:r>
          </a:p>
        </p:txBody>
      </p:sp>
      <p:pic>
        <p:nvPicPr>
          <p:cNvPr id="4" name="Picture 3">
            <a:extLst>
              <a:ext uri="{FF2B5EF4-FFF2-40B4-BE49-F238E27FC236}">
                <a16:creationId xmlns:a16="http://schemas.microsoft.com/office/drawing/2014/main" id="{E5F66416-B6C3-4C6A-8370-B36DEA0B0948}"/>
              </a:ext>
            </a:extLst>
          </p:cNvPr>
          <p:cNvPicPr>
            <a:picLocks noChangeAspect="1"/>
          </p:cNvPicPr>
          <p:nvPr/>
        </p:nvPicPr>
        <p:blipFill rotWithShape="1">
          <a:blip r:embed="rId3"/>
          <a:srcRect l="45921" t="36889" r="33948" b="34287"/>
          <a:stretch/>
        </p:blipFill>
        <p:spPr>
          <a:xfrm>
            <a:off x="2124577" y="2133601"/>
            <a:ext cx="7942846" cy="3737810"/>
          </a:xfrm>
          <a:prstGeom prst="rect">
            <a:avLst/>
          </a:prstGeom>
        </p:spPr>
      </p:pic>
    </p:spTree>
    <p:extLst>
      <p:ext uri="{BB962C8B-B14F-4D97-AF65-F5344CB8AC3E}">
        <p14:creationId xmlns:p14="http://schemas.microsoft.com/office/powerpoint/2010/main" val="4334593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E9344-27AE-40C3-BE82-A6617D0792FE}"/>
              </a:ext>
            </a:extLst>
          </p:cNvPr>
          <p:cNvSpPr>
            <a:spLocks noGrp="1"/>
          </p:cNvSpPr>
          <p:nvPr>
            <p:ph type="title"/>
          </p:nvPr>
        </p:nvSpPr>
        <p:spPr/>
        <p:txBody>
          <a:bodyPr/>
          <a:lstStyle/>
          <a:p>
            <a:r>
              <a:rPr lang="en-CA" dirty="0"/>
              <a:t>Results</a:t>
            </a:r>
          </a:p>
        </p:txBody>
      </p:sp>
      <p:pic>
        <p:nvPicPr>
          <p:cNvPr id="4" name="Picture 3">
            <a:extLst>
              <a:ext uri="{FF2B5EF4-FFF2-40B4-BE49-F238E27FC236}">
                <a16:creationId xmlns:a16="http://schemas.microsoft.com/office/drawing/2014/main" id="{5BC9E77D-AA59-4A2A-B0BF-48C994746166}"/>
              </a:ext>
            </a:extLst>
          </p:cNvPr>
          <p:cNvPicPr>
            <a:picLocks noChangeAspect="1"/>
          </p:cNvPicPr>
          <p:nvPr/>
        </p:nvPicPr>
        <p:blipFill rotWithShape="1">
          <a:blip r:embed="rId3"/>
          <a:srcRect l="41974" t="18874" r="35921" b="18273"/>
          <a:stretch/>
        </p:blipFill>
        <p:spPr>
          <a:xfrm>
            <a:off x="680218" y="1793278"/>
            <a:ext cx="4668254" cy="4362597"/>
          </a:xfrm>
          <a:prstGeom prst="rect">
            <a:avLst/>
          </a:prstGeom>
        </p:spPr>
      </p:pic>
      <p:pic>
        <p:nvPicPr>
          <p:cNvPr id="5" name="Picture 4">
            <a:extLst>
              <a:ext uri="{FF2B5EF4-FFF2-40B4-BE49-F238E27FC236}">
                <a16:creationId xmlns:a16="http://schemas.microsoft.com/office/drawing/2014/main" id="{EB7BC44F-7DF0-4358-BD73-1A67391A0F8B}"/>
              </a:ext>
            </a:extLst>
          </p:cNvPr>
          <p:cNvPicPr>
            <a:picLocks noChangeAspect="1"/>
          </p:cNvPicPr>
          <p:nvPr/>
        </p:nvPicPr>
        <p:blipFill rotWithShape="1">
          <a:blip r:embed="rId4"/>
          <a:srcRect l="43063" t="28613" r="36053" b="19074"/>
          <a:stretch/>
        </p:blipFill>
        <p:spPr>
          <a:xfrm>
            <a:off x="6096000" y="1788022"/>
            <a:ext cx="5305510" cy="4367853"/>
          </a:xfrm>
          <a:prstGeom prst="rect">
            <a:avLst/>
          </a:prstGeom>
        </p:spPr>
      </p:pic>
    </p:spTree>
    <p:extLst>
      <p:ext uri="{BB962C8B-B14F-4D97-AF65-F5344CB8AC3E}">
        <p14:creationId xmlns:p14="http://schemas.microsoft.com/office/powerpoint/2010/main" val="7724415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463</TotalTime>
  <Words>436</Words>
  <Application>Microsoft Office PowerPoint</Application>
  <PresentationFormat>Widescreen</PresentationFormat>
  <Paragraphs>84</Paragraphs>
  <Slides>11</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Century Gothic</vt:lpstr>
      <vt:lpstr>Wingdings 3</vt:lpstr>
      <vt:lpstr>Ion</vt:lpstr>
      <vt:lpstr>Embedding Triangulated Terrain Models</vt:lpstr>
      <vt:lpstr>Motivation</vt:lpstr>
      <vt:lpstr>Introduction</vt:lpstr>
      <vt:lpstr>Example</vt:lpstr>
      <vt:lpstr>Implementation</vt:lpstr>
      <vt:lpstr>Weighting Schemes</vt:lpstr>
      <vt:lpstr>System of Equations</vt:lpstr>
      <vt:lpstr>Results</vt:lpstr>
      <vt:lpstr>Results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Tutte Embedding</dc:title>
  <dc:creator>The Boss</dc:creator>
  <cp:lastModifiedBy>The Boss</cp:lastModifiedBy>
  <cp:revision>32</cp:revision>
  <dcterms:created xsi:type="dcterms:W3CDTF">2018-04-09T22:12:38Z</dcterms:created>
  <dcterms:modified xsi:type="dcterms:W3CDTF">2018-04-10T05:56:18Z</dcterms:modified>
</cp:coreProperties>
</file>

<file path=docProps/thumbnail.jpeg>
</file>